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9" r:id="rId4"/>
    <p:sldId id="276" r:id="rId5"/>
    <p:sldId id="270" r:id="rId6"/>
    <p:sldId id="265" r:id="rId7"/>
    <p:sldId id="258" r:id="rId8"/>
    <p:sldId id="261" r:id="rId9"/>
    <p:sldId id="262" r:id="rId10"/>
    <p:sldId id="263" r:id="rId11"/>
    <p:sldId id="264" r:id="rId12"/>
    <p:sldId id="266" r:id="rId13"/>
    <p:sldId id="268" r:id="rId14"/>
    <p:sldId id="271" r:id="rId15"/>
    <p:sldId id="272" r:id="rId16"/>
    <p:sldId id="273" r:id="rId17"/>
    <p:sldId id="275" r:id="rId18"/>
    <p:sldId id="285" r:id="rId19"/>
    <p:sldId id="287" r:id="rId20"/>
    <p:sldId id="260" r:id="rId21"/>
    <p:sldId id="280" r:id="rId22"/>
    <p:sldId id="278" r:id="rId23"/>
    <p:sldId id="279" r:id="rId24"/>
    <p:sldId id="283" r:id="rId25"/>
    <p:sldId id="284" r:id="rId26"/>
    <p:sldId id="282" r:id="rId27"/>
    <p:sldId id="274" r:id="rId28"/>
    <p:sldId id="281" r:id="rId29"/>
    <p:sldId id="286" r:id="rId30"/>
    <p:sldId id="277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8E77"/>
    <a:srgbClr val="C75F0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7.pn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&#1056;&#1052;&#1054;%202019%20&#1072;&#1087;&#1088;&#1077;&#1083;&#1100;\&#1061;&#1086;&#1088;&#1086;&#1074;&#1086;&#1076;.mp4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16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6;&#1052;&#1054;%202019%20&#1072;&#1087;&#1088;&#1077;&#1083;&#1100;\007%20%20&#1042;&#1077;&#1089;&#1085;&#1072;.mp3" TargetMode="Externa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Office_PowerPoint1.pptx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logo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215206" y="4929206"/>
            <a:ext cx="1928794" cy="1928794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epositphotos_88033424-stock-illustration-children-sitting-on-a-pi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786" y="1500174"/>
            <a:ext cx="7572428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Взаимосвязь</a:t>
            </a:r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учителя-логопеда и музыкального Руководителя </a:t>
            </a:r>
          </a:p>
          <a:p>
            <a:pPr algn="ctr"/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в процессе коррекционной работы с детьми с Нарушениями Речи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00166" y="5214950"/>
            <a:ext cx="657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  Матюшина Элла Григорьевна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  Слуцкая Елена Витальевна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64710" y="6286520"/>
            <a:ext cx="3036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 №19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00232" y="642918"/>
            <a:ext cx="60007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Направления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учителя-логопеда:</a:t>
            </a:r>
          </a:p>
          <a:p>
            <a:endParaRPr lang="ru-RU" dirty="0"/>
          </a:p>
        </p:txBody>
      </p:sp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7290" y="1714488"/>
            <a:ext cx="7000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постановка диафрагмально-речевого дыхания;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укрепление мышечного аппарата речевых органов 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средствами логопедической гимнастики;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коррекция нарушенных звуков, их автоматизация и 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дифференциация;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развитие фонематического восприятия, анализа и синтеза;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совершенствование лексико-грамматической стороны речи;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обучение умению связно выражать свои мысли;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совершенствование мелкой моторики.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8728" y="1571612"/>
            <a:ext cx="6929486" cy="475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 формирование: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слухового внимания и слуховой памяти;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оптико-пространственных представлений;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зрительной ориентировки на собеседника;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координации движений;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умения передавать несложный музыкальный ритмический рисунок.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темпа и ритма, дыхания и речи;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фонематического слуха.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714612" y="642918"/>
            <a:ext cx="5429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Направления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музыкального руководителя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4546" y="571480"/>
            <a:ext cx="6429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Координационный план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проведения совместной деятельности</a:t>
            </a:r>
            <a:r>
              <a:rPr lang="ru-RU" sz="2800" b="1" dirty="0" smtClean="0"/>
              <a:t> </a:t>
            </a:r>
            <a:endParaRPr lang="ru-RU" sz="2800" dirty="0" smtClean="0"/>
          </a:p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57290" y="1571612"/>
          <a:ext cx="6786610" cy="40998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0263"/>
                <a:gridCol w="3185551"/>
                <a:gridCol w="2700796"/>
              </a:tblGrid>
              <a:tr h="676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Педагогические 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задачи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Учитель-логопед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2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75F0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мелкой моторики</a:t>
                      </a:r>
                      <a:endParaRPr lang="ru-RU" sz="1400" b="1" dirty="0">
                        <a:solidFill>
                          <a:srgbClr val="C75F0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Упражнения с различным дидактическим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материалом.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Пальчиковые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игры.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Игра на детских музыкальных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инструментах. Танцевальные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движения.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99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75F0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мимики</a:t>
                      </a:r>
                      <a:endParaRPr lang="ru-RU" sz="1400" b="1" dirty="0">
                        <a:solidFill>
                          <a:srgbClr val="C75F0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Массаж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лица.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Гимнастика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мимических мышц.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Произвольное формирование определенных мимических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поз.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выразительности в пении и танце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17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75F0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речевого дыхания</a:t>
                      </a:r>
                      <a:endParaRPr lang="ru-RU" sz="1400" b="1" dirty="0">
                        <a:solidFill>
                          <a:srgbClr val="C75F0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Скороговорки. Упражнения на дыхание. Дифференциация ротового и носового дыхания.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музыкальных духовых инструментов.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Распевки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Упражнения на дыхание.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75F0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голоса</a:t>
                      </a:r>
                      <a:endParaRPr lang="ru-RU" sz="1400" b="1" dirty="0">
                        <a:solidFill>
                          <a:srgbClr val="C75F0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Звуковая гимнастика. 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Хоровое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пение.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Движения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 речью под музыку.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143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75F09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фонематического слуха</a:t>
                      </a:r>
                      <a:endParaRPr lang="ru-RU" sz="1400" b="1" dirty="0">
                        <a:solidFill>
                          <a:srgbClr val="C75F09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Чтение стихотворений с выделением фонем. Различение фонем, близких по способу и месту образования и акустическим признакам. Воспитание акустико-артикуляционного образа звука. Формирование контроля за речью через акустический контроль.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попевок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Хоровое и индивидуальное пение. Музыкально-ритмические движения.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4546" y="571480"/>
            <a:ext cx="6429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Координационный план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проведения совместной деятельности</a:t>
            </a:r>
            <a:r>
              <a:rPr lang="ru-RU" sz="2800" b="1" dirty="0" smtClean="0"/>
              <a:t> </a:t>
            </a:r>
            <a:endParaRPr lang="ru-RU" sz="2800" dirty="0" smtClean="0"/>
          </a:p>
          <a:p>
            <a:pPr algn="ctr"/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57290" y="1643050"/>
          <a:ext cx="6786610" cy="39459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4446"/>
                <a:gridCol w="3000396"/>
                <a:gridCol w="2571768"/>
              </a:tblGrid>
              <a:tr h="676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Педагогические </a:t>
                      </a: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задачи</a:t>
                      </a:r>
                      <a:endParaRPr lang="ru-RU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Учитель-логопед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артикуляции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Артикуляционная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гимнастика.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Чистоговорки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Самомассаж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артикуляционного аппарата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Разучивание и пение песен. Пение песен со звукоподражанием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2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грамматического строя речи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навыков словообразования и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словоизменения.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Преодоление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аграмматизма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Разучивание текстов песен. Драматизация, инсценировки.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6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словаря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Пополнение слова ребёнка при изучении лексических тем.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Обогащение словаря в процессе деятельности..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диалогической речи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навыков составления диалога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Кукольный театр, Музыкальные спектакли.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33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sz="1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монологической</a:t>
                      </a:r>
                      <a:r>
                        <a:rPr lang="ru-RU" sz="1200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                                                                                                                                                       </a:t>
                      </a:r>
                      <a:endPara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речи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у ребенка желания говорить.</a:t>
                      </a:r>
                      <a:b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Воспитание навыков овладения монологической речью.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Разучивание текстов песен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Рисунок 5" descr="20180208_092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642918"/>
            <a:ext cx="2786081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6"/>
          <a:srcRect r="9090"/>
          <a:stretch>
            <a:fillRect/>
          </a:stretch>
        </p:blipFill>
        <p:spPr>
          <a:xfrm>
            <a:off x="2714612" y="3643314"/>
            <a:ext cx="4572032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180208_0918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1785926"/>
            <a:ext cx="2803941" cy="37385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5" name="Рисунок 4" descr="20180209_1145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2882" y="2071678"/>
            <a:ext cx="3000397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180209_1136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3" y="3286124"/>
            <a:ext cx="4214842" cy="31611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984" y="1285860"/>
            <a:ext cx="4500594" cy="271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5" name="Рисунок 4" descr="20180208_0931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818" y="2000240"/>
            <a:ext cx="3619525" cy="2643206"/>
          </a:xfrm>
          <a:prstGeom prst="rect">
            <a:avLst/>
          </a:prstGeom>
        </p:spPr>
      </p:pic>
      <p:pic>
        <p:nvPicPr>
          <p:cNvPr id="6" name="Рисунок 5" descr="20180208_0932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000240"/>
            <a:ext cx="3429025" cy="2643207"/>
          </a:xfrm>
          <a:prstGeom prst="rect">
            <a:avLst/>
          </a:prstGeom>
        </p:spPr>
      </p:pic>
      <p:pic>
        <p:nvPicPr>
          <p:cNvPr id="9" name="Рисунок 8" descr="20180208_1010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333741" y="0"/>
            <a:ext cx="3333741" cy="2500306"/>
          </a:xfrm>
          <a:prstGeom prst="rect">
            <a:avLst/>
          </a:prstGeom>
        </p:spPr>
      </p:pic>
      <p:pic>
        <p:nvPicPr>
          <p:cNvPr id="10" name="Рисунок 9" descr="20180208_101303.jpg"/>
          <p:cNvPicPr>
            <a:picLocks noChangeAspect="1"/>
          </p:cNvPicPr>
          <p:nvPr/>
        </p:nvPicPr>
        <p:blipFill>
          <a:blip r:embed="rId8" cstate="print"/>
          <a:srcRect b="9090"/>
          <a:stretch>
            <a:fillRect/>
          </a:stretch>
        </p:blipFill>
        <p:spPr>
          <a:xfrm>
            <a:off x="3000380" y="428604"/>
            <a:ext cx="3143240" cy="2143140"/>
          </a:xfrm>
          <a:prstGeom prst="rect">
            <a:avLst/>
          </a:prstGeom>
        </p:spPr>
      </p:pic>
      <p:pic>
        <p:nvPicPr>
          <p:cNvPr id="11" name="Рисунок 10" descr="20180208_101458.jpg"/>
          <p:cNvPicPr>
            <a:picLocks noChangeAspect="1"/>
          </p:cNvPicPr>
          <p:nvPr/>
        </p:nvPicPr>
        <p:blipFill>
          <a:blip r:embed="rId9" cstate="print"/>
          <a:srcRect b="8332"/>
          <a:stretch>
            <a:fillRect/>
          </a:stretch>
        </p:blipFill>
        <p:spPr>
          <a:xfrm>
            <a:off x="2857504" y="4286256"/>
            <a:ext cx="3428992" cy="2357454"/>
          </a:xfrm>
          <a:prstGeom prst="rect">
            <a:avLst/>
          </a:prstGeom>
        </p:spPr>
      </p:pic>
      <p:pic>
        <p:nvPicPr>
          <p:cNvPr id="12" name="Рисунок 11" descr="20180208_101932.jpg"/>
          <p:cNvPicPr>
            <a:picLocks noChangeAspect="1"/>
          </p:cNvPicPr>
          <p:nvPr/>
        </p:nvPicPr>
        <p:blipFill>
          <a:blip r:embed="rId10" cstate="print"/>
          <a:srcRect b="8641"/>
          <a:stretch>
            <a:fillRect/>
          </a:stretch>
        </p:blipFill>
        <p:spPr>
          <a:xfrm>
            <a:off x="3714744" y="2928934"/>
            <a:ext cx="1571636" cy="10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5"/>
          <a:srcRect r="4856" b="5714"/>
          <a:stretch>
            <a:fillRect/>
          </a:stretch>
        </p:blipFill>
        <p:spPr>
          <a:xfrm>
            <a:off x="1000100" y="3488716"/>
            <a:ext cx="6000792" cy="3369283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714488"/>
            <a:ext cx="4615297" cy="2357454"/>
          </a:xfrm>
          <a:prstGeom prst="rect">
            <a:avLst/>
          </a:prstGeom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7"/>
          <a:srcRect r="10870"/>
          <a:stretch>
            <a:fillRect/>
          </a:stretch>
        </p:blipFill>
        <p:spPr>
          <a:xfrm>
            <a:off x="4357686" y="928670"/>
            <a:ext cx="4572032" cy="2601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Хоровод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048000" y="2343593"/>
            <a:ext cx="3048000" cy="2170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62" y="1500174"/>
            <a:ext cx="378621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Кошка и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мышка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Кошка мышку не поймала,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Мышка в норку убежала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от страха там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дро-жит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Кошка мышку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сторо-жит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816879" cy="1928826"/>
          </a:xfrm>
          <a:prstGeom prst="rect">
            <a:avLst/>
          </a:prstGeom>
        </p:spPr>
      </p:pic>
      <p:pic>
        <p:nvPicPr>
          <p:cNvPr id="14" name="Рисунок 13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786454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857752" y="2500306"/>
            <a:ext cx="37862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Слон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саванне слон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гу-лял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слониха слон не знал,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слониха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ре-ки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Мыла хобот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клы-ки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80" y="57148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Ритмический рисунок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00e12bd7912f407c93102c4f49474a2b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600" y="3429000"/>
            <a:ext cx="2312400" cy="2251922"/>
          </a:xfrm>
          <a:prstGeom prst="rect">
            <a:avLst/>
          </a:prstGeom>
        </p:spPr>
      </p:pic>
      <p:pic>
        <p:nvPicPr>
          <p:cNvPr id="17" name="Рисунок 16" descr="00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786" y="5214950"/>
            <a:ext cx="752482" cy="1014359"/>
          </a:xfrm>
          <a:prstGeom prst="rect">
            <a:avLst/>
          </a:prstGeom>
        </p:spPr>
      </p:pic>
      <p:pic>
        <p:nvPicPr>
          <p:cNvPr id="19" name="Рисунок 18" descr="kartinki-slon-narisovannye_115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76946" y="4304113"/>
            <a:ext cx="2738458" cy="2053844"/>
          </a:xfrm>
          <a:prstGeom prst="rect">
            <a:avLst/>
          </a:prstGeom>
        </p:spPr>
      </p:pic>
      <p:pic>
        <p:nvPicPr>
          <p:cNvPr id="18" name="Рисунок 17" descr="909abe63f662c6a2f94e12e3573a4761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7818" y="4572008"/>
            <a:ext cx="1643074" cy="1912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logo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2905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4315" y="2357430"/>
            <a:ext cx="8215371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Если  говорить  сложно – </a:t>
            </a:r>
          </a:p>
          <a:p>
            <a:pPr algn="ctr"/>
            <a:r>
              <a:rPr 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музыка  всегда  поможет!</a:t>
            </a:r>
            <a:endParaRPr lang="ru-RU" sz="3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pic>
        <p:nvPicPr>
          <p:cNvPr id="12" name="Рисунок 11" descr="ima_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714356"/>
            <a:ext cx="4000528" cy="5826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Звонко с крыши капли скачут.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 окном сосульки плачут.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Скачут капли мне в ладошку.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на бабушкину кошку.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ступеньки, на перила.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Кошка даже рот открыла.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Звонко капли скачут с крыши.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нам весна идет, мы слышим. </a:t>
            </a:r>
          </a:p>
          <a:p>
            <a:pPr marL="127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Кап! Кап! Кап! </a:t>
            </a:r>
          </a:p>
        </p:txBody>
      </p:sp>
      <p:pic>
        <p:nvPicPr>
          <p:cNvPr id="6" name="Рисунок 5" descr="весна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29124" y="1857364"/>
            <a:ext cx="3901714" cy="2928958"/>
          </a:xfrm>
          <a:prstGeom prst="rect">
            <a:avLst/>
          </a:prstGeom>
        </p:spPr>
      </p:pic>
      <p:pic>
        <p:nvPicPr>
          <p:cNvPr id="8" name="Рисунок 7" descr="i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4960" y="4143380"/>
            <a:ext cx="1809040" cy="2714620"/>
          </a:xfrm>
          <a:prstGeom prst="rect">
            <a:avLst/>
          </a:prstGeom>
        </p:spPr>
      </p:pic>
      <p:pic>
        <p:nvPicPr>
          <p:cNvPr id="10" name="Рисунок 9" descr="kapli-25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4857760"/>
            <a:ext cx="3611587" cy="1857388"/>
          </a:xfrm>
          <a:prstGeom prst="rect">
            <a:avLst/>
          </a:prstGeom>
        </p:spPr>
      </p:pic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0"/>
            <a:ext cx="2816879" cy="1928826"/>
          </a:xfrm>
          <a:prstGeom prst="rect">
            <a:avLst/>
          </a:prstGeom>
        </p:spPr>
      </p:pic>
      <p:pic>
        <p:nvPicPr>
          <p:cNvPr id="14" name="Рисунок 13" descr="https://static.wixstatic.com/media/e30a2c_6a214d1f3e7c49b89dbe093d39dc31b7~mv2.png_srz_600_360_85_22_0.50_1.20_0.00_png_srz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22" y="5786454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429124" y="571480"/>
            <a:ext cx="235745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448E7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Весна</a:t>
            </a:r>
            <a:endParaRPr lang="ru-RU" sz="2800" b="1" dirty="0">
              <a:solidFill>
                <a:srgbClr val="448E7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007  Вес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7752" y="6000768"/>
            <a:ext cx="604574" cy="85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Рисунок 5" descr="IMG_29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500042"/>
            <a:ext cx="4286248" cy="3214686"/>
          </a:xfrm>
          <a:prstGeom prst="rect">
            <a:avLst/>
          </a:prstGeom>
        </p:spPr>
      </p:pic>
      <p:pic>
        <p:nvPicPr>
          <p:cNvPr id="9" name="Рисунок 8" descr="IMG_29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1643050"/>
            <a:ext cx="4143404" cy="3107554"/>
          </a:xfrm>
          <a:prstGeom prst="rect">
            <a:avLst/>
          </a:prstGeom>
        </p:spPr>
      </p:pic>
      <p:pic>
        <p:nvPicPr>
          <p:cNvPr id="5" name="Рисунок 4" descr="IMG_29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9058" y="3429000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Рисунок 5" descr="IMG_29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14290"/>
            <a:ext cx="4190997" cy="3143248"/>
          </a:xfrm>
          <a:prstGeom prst="rect">
            <a:avLst/>
          </a:prstGeom>
        </p:spPr>
      </p:pic>
      <p:pic>
        <p:nvPicPr>
          <p:cNvPr id="9" name="Рисунок 8" descr="IMG_29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3500438"/>
            <a:ext cx="4190997" cy="3143248"/>
          </a:xfrm>
          <a:prstGeom prst="rect">
            <a:avLst/>
          </a:prstGeom>
        </p:spPr>
      </p:pic>
      <p:pic>
        <p:nvPicPr>
          <p:cNvPr id="5" name="Рисунок 4" descr="IMG_29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1571612"/>
            <a:ext cx="4190997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14338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5" name="Рисунок 4" descr="IMG_2924.JPG"/>
          <p:cNvPicPr>
            <a:picLocks noChangeAspect="1"/>
          </p:cNvPicPr>
          <p:nvPr/>
        </p:nvPicPr>
        <p:blipFill>
          <a:blip r:embed="rId5" cstate="print"/>
          <a:srcRect t="6977"/>
          <a:stretch>
            <a:fillRect/>
          </a:stretch>
        </p:blipFill>
        <p:spPr>
          <a:xfrm>
            <a:off x="428596" y="1643050"/>
            <a:ext cx="4095747" cy="2857496"/>
          </a:xfrm>
          <a:prstGeom prst="rect">
            <a:avLst/>
          </a:prstGeom>
        </p:spPr>
      </p:pic>
      <p:pic>
        <p:nvPicPr>
          <p:cNvPr id="9" name="Рисунок 8" descr="IMG_29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3821909"/>
            <a:ext cx="3857620" cy="2893215"/>
          </a:xfrm>
          <a:prstGeom prst="rect">
            <a:avLst/>
          </a:prstGeom>
        </p:spPr>
      </p:pic>
      <p:pic>
        <p:nvPicPr>
          <p:cNvPr id="6" name="Рисунок 5" descr="IMG_2923.JPG"/>
          <p:cNvPicPr>
            <a:picLocks noChangeAspect="1"/>
          </p:cNvPicPr>
          <p:nvPr/>
        </p:nvPicPr>
        <p:blipFill>
          <a:blip r:embed="rId7" cstate="print"/>
          <a:srcRect t="7018"/>
          <a:stretch>
            <a:fillRect/>
          </a:stretch>
        </p:blipFill>
        <p:spPr>
          <a:xfrm>
            <a:off x="4786314" y="1785926"/>
            <a:ext cx="4071966" cy="2839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5" name="Рисунок 4" descr="IMG_20190412_101451.jpg"/>
          <p:cNvPicPr>
            <a:picLocks noChangeAspect="1"/>
          </p:cNvPicPr>
          <p:nvPr/>
        </p:nvPicPr>
        <p:blipFill>
          <a:blip r:embed="rId5" cstate="print"/>
          <a:srcRect b="5208"/>
          <a:stretch>
            <a:fillRect/>
          </a:stretch>
        </p:blipFill>
        <p:spPr>
          <a:xfrm>
            <a:off x="5214942" y="285728"/>
            <a:ext cx="3617401" cy="4572008"/>
          </a:xfrm>
          <a:prstGeom prst="rect">
            <a:avLst/>
          </a:prstGeom>
        </p:spPr>
      </p:pic>
      <p:pic>
        <p:nvPicPr>
          <p:cNvPr id="9" name="Рисунок 8" descr="IMG_20190412_101657.jpg"/>
          <p:cNvPicPr>
            <a:picLocks noChangeAspect="1"/>
          </p:cNvPicPr>
          <p:nvPr/>
        </p:nvPicPr>
        <p:blipFill>
          <a:blip r:embed="rId6" cstate="print"/>
          <a:srcRect t="25000" b="5208"/>
          <a:stretch>
            <a:fillRect/>
          </a:stretch>
        </p:blipFill>
        <p:spPr>
          <a:xfrm>
            <a:off x="285720" y="2051802"/>
            <a:ext cx="4857784" cy="4520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9" name="Рисунок 8" descr="IMG_20190412_102404.jpg"/>
          <p:cNvPicPr>
            <a:picLocks noChangeAspect="1"/>
          </p:cNvPicPr>
          <p:nvPr/>
        </p:nvPicPr>
        <p:blipFill>
          <a:blip r:embed="rId5" cstate="print"/>
          <a:srcRect t="15625" b="5208"/>
          <a:stretch>
            <a:fillRect/>
          </a:stretch>
        </p:blipFill>
        <p:spPr>
          <a:xfrm>
            <a:off x="642910" y="2500306"/>
            <a:ext cx="3714776" cy="3921180"/>
          </a:xfrm>
          <a:prstGeom prst="rect">
            <a:avLst/>
          </a:prstGeom>
        </p:spPr>
      </p:pic>
      <p:pic>
        <p:nvPicPr>
          <p:cNvPr id="6" name="Рисунок 5" descr="IMG_20190412_101920.jpg"/>
          <p:cNvPicPr>
            <a:picLocks noChangeAspect="1"/>
          </p:cNvPicPr>
          <p:nvPr/>
        </p:nvPicPr>
        <p:blipFill>
          <a:blip r:embed="rId6" cstate="print"/>
          <a:srcRect t="30208" b="17708"/>
          <a:stretch>
            <a:fillRect/>
          </a:stretch>
        </p:blipFill>
        <p:spPr>
          <a:xfrm>
            <a:off x="3571868" y="214290"/>
            <a:ext cx="4714908" cy="3274265"/>
          </a:xfrm>
          <a:prstGeom prst="rect">
            <a:avLst/>
          </a:prstGeom>
        </p:spPr>
      </p:pic>
      <p:pic>
        <p:nvPicPr>
          <p:cNvPr id="5" name="Рисунок 4" descr="IMG_20190412_102118.jpg"/>
          <p:cNvPicPr>
            <a:picLocks noChangeAspect="1"/>
          </p:cNvPicPr>
          <p:nvPr/>
        </p:nvPicPr>
        <p:blipFill>
          <a:blip r:embed="rId7" cstate="print"/>
          <a:srcRect t="25909" b="5909"/>
          <a:stretch>
            <a:fillRect/>
          </a:stretch>
        </p:blipFill>
        <p:spPr>
          <a:xfrm>
            <a:off x="4500562" y="3071810"/>
            <a:ext cx="3436157" cy="312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2971.JPG"/>
          <p:cNvPicPr>
            <a:picLocks noChangeAspect="1"/>
          </p:cNvPicPr>
          <p:nvPr/>
        </p:nvPicPr>
        <p:blipFill>
          <a:blip r:embed="rId4" cstate="print"/>
          <a:srcRect l="9375" t="17500"/>
          <a:stretch>
            <a:fillRect/>
          </a:stretch>
        </p:blipFill>
        <p:spPr>
          <a:xfrm>
            <a:off x="152946" y="3929066"/>
            <a:ext cx="3871331" cy="2643182"/>
          </a:xfrm>
          <a:prstGeom prst="rect">
            <a:avLst/>
          </a:prstGeom>
        </p:spPr>
      </p:pic>
      <p:pic>
        <p:nvPicPr>
          <p:cNvPr id="6" name="Рисунок 5" descr="IMG_29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214290"/>
            <a:ext cx="3809995" cy="2857496"/>
          </a:xfrm>
          <a:prstGeom prst="rect">
            <a:avLst/>
          </a:prstGeom>
        </p:spPr>
      </p:pic>
      <p:pic>
        <p:nvPicPr>
          <p:cNvPr id="9" name="Рисунок 8" descr="IMG_29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658" y="214290"/>
            <a:ext cx="4572034" cy="3429025"/>
          </a:xfrm>
          <a:prstGeom prst="rect">
            <a:avLst/>
          </a:prstGeom>
        </p:spPr>
      </p:pic>
      <p:pic>
        <p:nvPicPr>
          <p:cNvPr id="10" name="Рисунок 9" descr="IMG_29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72" y="2857496"/>
            <a:ext cx="4762500" cy="3571876"/>
          </a:xfrm>
          <a:prstGeom prst="rect">
            <a:avLst/>
          </a:prstGeom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Рисунок 5" descr="20180213_1226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785926"/>
            <a:ext cx="3321867" cy="4429155"/>
          </a:xfrm>
          <a:prstGeom prst="rect">
            <a:avLst/>
          </a:prstGeom>
        </p:spPr>
      </p:pic>
      <p:pic>
        <p:nvPicPr>
          <p:cNvPr id="9" name="Рисунок 8" descr="IMG_2893.JPG"/>
          <p:cNvPicPr>
            <a:picLocks noChangeAspect="1"/>
          </p:cNvPicPr>
          <p:nvPr/>
        </p:nvPicPr>
        <p:blipFill>
          <a:blip r:embed="rId6" cstate="print"/>
          <a:srcRect l="7812" t="13541" r="2343" b="7291"/>
          <a:stretch>
            <a:fillRect/>
          </a:stretch>
        </p:blipFill>
        <p:spPr>
          <a:xfrm rot="10800000" flipH="1" flipV="1">
            <a:off x="4000496" y="2143116"/>
            <a:ext cx="4756270" cy="3143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9" name="Рисунок 8" descr="IMG_2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3857628"/>
            <a:ext cx="3809995" cy="2857496"/>
          </a:xfrm>
          <a:prstGeom prst="rect">
            <a:avLst/>
          </a:prstGeom>
        </p:spPr>
      </p:pic>
      <p:pic>
        <p:nvPicPr>
          <p:cNvPr id="5" name="Рисунок 4" descr="IMG_29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1714488"/>
            <a:ext cx="4286280" cy="3214710"/>
          </a:xfrm>
          <a:prstGeom prst="rect">
            <a:avLst/>
          </a:prstGeom>
        </p:spPr>
      </p:pic>
      <p:pic>
        <p:nvPicPr>
          <p:cNvPr id="6" name="Рисунок 5" descr="IMG_29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714356"/>
            <a:ext cx="4286281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graphicFrame>
        <p:nvGraphicFramePr>
          <p:cNvPr id="6" name="Объект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50425" y="2482671"/>
          <a:ext cx="2243150" cy="1892658"/>
        </p:xfrm>
        <a:graphic>
          <a:graphicData uri="http://schemas.openxmlformats.org/presentationml/2006/ole">
            <p:oleObj spid="_x0000_s1027" name="Презентация" showAsIcon="1" r:id="rId6" imgW="914400" imgH="77148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10" name="Рисунок 9" descr="20180207_0939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2786058"/>
            <a:ext cx="2786082" cy="3714776"/>
          </a:xfrm>
          <a:prstGeom prst="rect">
            <a:avLst/>
          </a:prstGeom>
        </p:spPr>
      </p:pic>
      <p:pic>
        <p:nvPicPr>
          <p:cNvPr id="11" name="Рисунок 10" descr="20180207_0945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2714620"/>
            <a:ext cx="2786082" cy="3714776"/>
          </a:xfrm>
          <a:prstGeom prst="rect">
            <a:avLst/>
          </a:prstGeom>
        </p:spPr>
      </p:pic>
      <p:pic>
        <p:nvPicPr>
          <p:cNvPr id="12" name="Рисунок 11" descr="20180207_095738.jpg"/>
          <p:cNvPicPr>
            <a:picLocks noChangeAspect="1"/>
          </p:cNvPicPr>
          <p:nvPr/>
        </p:nvPicPr>
        <p:blipFill>
          <a:blip r:embed="rId7" cstate="print"/>
          <a:srcRect b="3703"/>
          <a:stretch>
            <a:fillRect/>
          </a:stretch>
        </p:blipFill>
        <p:spPr>
          <a:xfrm>
            <a:off x="3428992" y="4572008"/>
            <a:ext cx="2286016" cy="1651032"/>
          </a:xfrm>
          <a:prstGeom prst="rect">
            <a:avLst/>
          </a:prstGeom>
        </p:spPr>
      </p:pic>
      <p:pic>
        <p:nvPicPr>
          <p:cNvPr id="9" name="Рисунок 8" descr="20171019_093450.jpg"/>
          <p:cNvPicPr>
            <a:picLocks noChangeAspect="1"/>
          </p:cNvPicPr>
          <p:nvPr/>
        </p:nvPicPr>
        <p:blipFill>
          <a:blip r:embed="rId8" cstate="print"/>
          <a:srcRect b="7894"/>
          <a:stretch>
            <a:fillRect/>
          </a:stretch>
        </p:blipFill>
        <p:spPr>
          <a:xfrm>
            <a:off x="2714612" y="1214422"/>
            <a:ext cx="3619493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6" name="Рисунок 5" descr="IMG_2796.JPG"/>
          <p:cNvPicPr>
            <a:picLocks noChangeAspect="1"/>
          </p:cNvPicPr>
          <p:nvPr/>
        </p:nvPicPr>
        <p:blipFill>
          <a:blip r:embed="rId5" cstate="print"/>
          <a:srcRect t="9524"/>
          <a:stretch>
            <a:fillRect/>
          </a:stretch>
        </p:blipFill>
        <p:spPr>
          <a:xfrm>
            <a:off x="4214810" y="3643314"/>
            <a:ext cx="4429124" cy="3005474"/>
          </a:xfrm>
          <a:prstGeom prst="rect">
            <a:avLst/>
          </a:prstGeom>
        </p:spPr>
      </p:pic>
      <p:pic>
        <p:nvPicPr>
          <p:cNvPr id="5" name="Рисунок 4" descr="IMG_2787.JPG"/>
          <p:cNvPicPr>
            <a:picLocks noChangeAspect="1"/>
          </p:cNvPicPr>
          <p:nvPr/>
        </p:nvPicPr>
        <p:blipFill>
          <a:blip r:embed="rId6" cstate="print">
            <a:lum bright="-10000" contrast="10000"/>
          </a:blip>
          <a:srcRect l="22227" t="35677" r="24530" b="20082"/>
          <a:stretch>
            <a:fillRect/>
          </a:stretch>
        </p:blipFill>
        <p:spPr>
          <a:xfrm>
            <a:off x="285720" y="1643050"/>
            <a:ext cx="4929222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logo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2905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6" y="2786058"/>
            <a:ext cx="8143933" cy="64294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pic>
        <p:nvPicPr>
          <p:cNvPr id="12" name="Рисунок 11" descr="ima_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5370383"/>
            <a:ext cx="2172532" cy="1487617"/>
          </a:xfrm>
          <a:prstGeom prst="rect">
            <a:avLst/>
          </a:prstGeom>
        </p:spPr>
      </p:pic>
      <p:pic>
        <p:nvPicPr>
          <p:cNvPr id="5" name="Рисунок 4" descr="IMG_2905.JPG"/>
          <p:cNvPicPr>
            <a:picLocks noChangeAspect="1"/>
          </p:cNvPicPr>
          <p:nvPr/>
        </p:nvPicPr>
        <p:blipFill>
          <a:blip r:embed="rId5" cstate="print"/>
          <a:srcRect t="15000"/>
          <a:stretch>
            <a:fillRect/>
          </a:stretch>
        </p:blipFill>
        <p:spPr>
          <a:xfrm>
            <a:off x="428596" y="4286256"/>
            <a:ext cx="3810026" cy="2428892"/>
          </a:xfrm>
          <a:prstGeom prst="rect">
            <a:avLst/>
          </a:prstGeom>
        </p:spPr>
      </p:pic>
      <p:pic>
        <p:nvPicPr>
          <p:cNvPr id="6" name="Рисунок 5" descr="IMG_29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500042"/>
            <a:ext cx="3714776" cy="2786082"/>
          </a:xfrm>
          <a:prstGeom prst="rect">
            <a:avLst/>
          </a:prstGeom>
        </p:spPr>
      </p:pic>
      <p:pic>
        <p:nvPicPr>
          <p:cNvPr id="9" name="Рисунок 8" descr="IMG_2983.JPG"/>
          <p:cNvPicPr>
            <a:picLocks noChangeAspect="1"/>
          </p:cNvPicPr>
          <p:nvPr/>
        </p:nvPicPr>
        <p:blipFill>
          <a:blip r:embed="rId7" cstate="print"/>
          <a:srcRect t="10811"/>
          <a:stretch>
            <a:fillRect/>
          </a:stretch>
        </p:blipFill>
        <p:spPr>
          <a:xfrm>
            <a:off x="4429124" y="3500438"/>
            <a:ext cx="4271854" cy="2857520"/>
          </a:xfrm>
          <a:prstGeom prst="rect">
            <a:avLst/>
          </a:prstGeom>
        </p:spPr>
      </p:pic>
      <p:pic>
        <p:nvPicPr>
          <p:cNvPr id="10" name="Рисунок 9" descr="IMG_298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7224" y="1142984"/>
            <a:ext cx="3952871" cy="2964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1142984"/>
            <a:ext cx="3714776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Зайчики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Жили-были зайчики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лесной опушке,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Жили-были зайчики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маленькой избушке.</a:t>
            </a:r>
          </a:p>
          <a:p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Мыли свои ушки,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Мыли свои лапочки.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Нарядились зайчики,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Надевали тапочки.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0"/>
            <a:ext cx="2816879" cy="192882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42976" y="500042"/>
            <a:ext cx="621510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Расскажи стихи руками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SummerDays_DoV (17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286388"/>
            <a:ext cx="3429024" cy="1300155"/>
          </a:xfrm>
          <a:prstGeom prst="rect">
            <a:avLst/>
          </a:prstGeom>
        </p:spPr>
      </p:pic>
      <p:pic>
        <p:nvPicPr>
          <p:cNvPr id="12" name="Рисунок 11" descr="Cute_cartoon_pictures_31_0812254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042" y="4572008"/>
            <a:ext cx="1428760" cy="1640692"/>
          </a:xfrm>
          <a:prstGeom prst="rect">
            <a:avLst/>
          </a:prstGeom>
        </p:spPr>
      </p:pic>
      <p:pic>
        <p:nvPicPr>
          <p:cNvPr id="14" name="Рисунок 13" descr="https://static.wixstatic.com/media/e30a2c_6a214d1f3e7c49b89dbe093d39dc31b7~mv2.png_srz_600_360_85_22_0.50_1.20_0.00_png_srz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5786454"/>
            <a:ext cx="278605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epositphotos_123558614-stock-illustration-cute-littile-bunny-isolated-on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572008"/>
            <a:ext cx="1604502" cy="1643049"/>
          </a:xfrm>
          <a:prstGeom prst="rect">
            <a:avLst/>
          </a:prstGeom>
        </p:spPr>
      </p:pic>
      <p:pic>
        <p:nvPicPr>
          <p:cNvPr id="19" name="Рисунок 18" descr="дом.jpg"/>
          <p:cNvPicPr>
            <a:picLocks noChangeAspect="1"/>
          </p:cNvPicPr>
          <p:nvPr/>
        </p:nvPicPr>
        <p:blipFill>
          <a:blip r:embed="rId8"/>
          <a:srcRect l="1933"/>
          <a:stretch>
            <a:fillRect/>
          </a:stretch>
        </p:blipFill>
        <p:spPr>
          <a:xfrm>
            <a:off x="5572132" y="4214818"/>
            <a:ext cx="2857520" cy="219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786314" y="1785926"/>
            <a:ext cx="378621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поляне дом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стоит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поляне дом стоит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Ну а к дому путь закрыт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ворота открываем,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этот домик приглашаем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logo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929058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pic>
        <p:nvPicPr>
          <p:cNvPr id="12" name="Рисунок 11" descr="ima_2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pic>
        <p:nvPicPr>
          <p:cNvPr id="15" name="Рисунок 14" descr="Happy-kid-walking-togethe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3174" y="3214686"/>
            <a:ext cx="4247936" cy="2357454"/>
          </a:xfrm>
          <a:prstGeom prst="rect">
            <a:avLst/>
          </a:prstGeom>
        </p:spPr>
      </p:pic>
      <p:pic>
        <p:nvPicPr>
          <p:cNvPr id="10" name="Рисунок 9" descr="8a4e4baa-4237-42ae-9a00-7ab494d8648a.png"/>
          <p:cNvPicPr>
            <a:picLocks noChangeAspect="1"/>
          </p:cNvPicPr>
          <p:nvPr/>
        </p:nvPicPr>
        <p:blipFill>
          <a:blip r:embed="rId8">
            <a:lum bright="10000"/>
          </a:blip>
          <a:stretch>
            <a:fillRect/>
          </a:stretch>
        </p:blipFill>
        <p:spPr>
          <a:xfrm>
            <a:off x="1714480" y="1785926"/>
            <a:ext cx="1874565" cy="4286255"/>
          </a:xfrm>
          <a:prstGeom prst="rect">
            <a:avLst/>
          </a:prstGeom>
        </p:spPr>
      </p:pic>
      <p:pic>
        <p:nvPicPr>
          <p:cNvPr id="8" name="Рисунок 7" descr="photo_141760553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5500694" y="1428736"/>
            <a:ext cx="2928958" cy="4754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428728" y="2214554"/>
            <a:ext cx="692948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структуру речевого нарушения;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закрепляем  знания, умения и навыки,    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приобретенные на логопедических занятиях;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осуществляем  индивидуальный подход на фоне 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коллективной деятельности;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всесторонне развивать личность дошкольника.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1500174"/>
            <a:ext cx="67151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Осуществляя  работу  учитель-логопед  и музыкальный руководитель  учитывают:</a:t>
            </a:r>
          </a:p>
          <a:p>
            <a:endParaRPr lang="ru-RU" dirty="0"/>
          </a:p>
        </p:txBody>
      </p:sp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1538" y="2214554"/>
            <a:ext cx="7286676" cy="392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Принцип доступности и индивидуального подхода.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Принцип всестороннего воздействия.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Принцип наглядности.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Принцип постепенного усложнения двигательных,   </a:t>
            </a:r>
          </a:p>
          <a:p>
            <a:pPr lvl="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речевых и музыкальных заданий.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1500174"/>
            <a:ext cx="67151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Принципы построения совместной деятельности</a:t>
            </a:r>
          </a:p>
          <a:p>
            <a:endParaRPr lang="ru-RU" dirty="0"/>
          </a:p>
        </p:txBody>
      </p:sp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5929330"/>
            <a:ext cx="2643206" cy="928670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1-001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s://static.wixstatic.com/media/e30a2c_6a214d1f3e7c49b89dbe093d39dc31b7~mv2.png_srz_600_360_85_22_0.50_1.20_0.00_png_srz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28794" y="428604"/>
            <a:ext cx="65722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Основные задачи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совместной деятельности  </a:t>
            </a:r>
          </a:p>
          <a:p>
            <a:endParaRPr lang="ru-RU" dirty="0"/>
          </a:p>
        </p:txBody>
      </p:sp>
      <p:pic>
        <p:nvPicPr>
          <p:cNvPr id="8" name="Рисунок 7" descr="ima_22.png"/>
          <p:cNvPicPr>
            <a:picLocks noChangeAspect="1"/>
          </p:cNvPicPr>
          <p:nvPr/>
        </p:nvPicPr>
        <p:blipFill>
          <a:blip r:embed="rId4" cstate="print"/>
          <a:srcRect t="48001"/>
          <a:stretch>
            <a:fillRect/>
          </a:stretch>
        </p:blipFill>
        <p:spPr>
          <a:xfrm>
            <a:off x="4929190" y="6357958"/>
            <a:ext cx="2643206" cy="500042"/>
          </a:xfrm>
          <a:prstGeom prst="rect">
            <a:avLst/>
          </a:prstGeom>
        </p:spPr>
      </p:pic>
      <p:pic>
        <p:nvPicPr>
          <p:cNvPr id="10" name="Рисунок 9" descr="logop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358082" y="4929206"/>
            <a:ext cx="1785918" cy="1928794"/>
          </a:xfrm>
          <a:prstGeom prst="rect">
            <a:avLst/>
          </a:prstGeom>
        </p:spPr>
      </p:pic>
      <p:pic>
        <p:nvPicPr>
          <p:cNvPr id="11" name="Рисунок 10" descr="depositphotos_88033424-stock-illustration-children-sitting-on-a-pil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929174"/>
            <a:ext cx="1608298" cy="19288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4414" y="1357298"/>
            <a:ext cx="750099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Оздоровительные 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координацию движений и моторные функции.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Укреплять костно-мышечный аппарат.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дыхание.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Формировать правильную осанку.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Образовательно-воспитательные 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Воспитывать и развивать чувство ритма, способность ощущать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в музыке, движениях ритмическую выразительность.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Формировать способность восприятия музыкальных образов.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Совершенствовать личностные качества, чувство коллективизма.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4429132"/>
            <a:ext cx="5929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Коррекционные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речевое дыхание.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артикуляционный аппарат.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Формировать просодические компоненты речи.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фонематическое восприятие.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грамматический строй и связную речь.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5" name="Рисунок 14" descr="ima_22.png"/>
          <p:cNvPicPr>
            <a:picLocks noChangeAspect="1"/>
          </p:cNvPicPr>
          <p:nvPr/>
        </p:nvPicPr>
        <p:blipFill>
          <a:blip r:embed="rId4" cstate="print"/>
          <a:srcRect b="52272"/>
          <a:stretch>
            <a:fillRect/>
          </a:stretch>
        </p:blipFill>
        <p:spPr>
          <a:xfrm>
            <a:off x="2214546" y="6286520"/>
            <a:ext cx="2643206" cy="57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723</Words>
  <PresentationFormat>Экран (4:3)</PresentationFormat>
  <Paragraphs>150</Paragraphs>
  <Slides>31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Презентация Microsoft Office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70</cp:revision>
  <dcterms:created xsi:type="dcterms:W3CDTF">2019-04-12T22:38:14Z</dcterms:created>
  <dcterms:modified xsi:type="dcterms:W3CDTF">2019-04-14T23:42:57Z</dcterms:modified>
</cp:coreProperties>
</file>